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 Id="rId4" Type="http://schemas.openxmlformats.org/officeDocument/2006/relationships/image" Target="../media/image6.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 Id="rId4" Type="http://schemas.openxmlformats.org/officeDocument/2006/relationships/image" Target="../media/image6.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3/12/2023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a:lstStyle/>
          <a:p>
            <a:r>
              <a:rPr lang="en-US" dirty="0">
                <a:solidFill>
                  <a:srgbClr val="FFFFFF"/>
                </a:solidFill>
              </a:rPr>
              <a:t>Quaternions and Rotating Stuff</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Lukas Goodman</a:t>
            </a:r>
          </a:p>
          <a:p>
            <a:endParaRPr lang="en-US"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sz="2400" dirty="0"/>
              <a:t>Open the Design Ideas pane for instant slide makeovers. </a:t>
            </a:r>
          </a:p>
          <a:p>
            <a:r>
              <a:rPr lang="en-US" sz="2400" dirty="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a:lstStyle/>
          <a:p>
            <a:pPr lvl="0"/>
            <a:r>
              <a:rPr lang="en-US" noProof="0" dirty="0"/>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lstStyle/>
          <a:p>
            <a:r>
              <a:rPr lang="en-US" dirty="0"/>
              <a:t>Presenter name</a:t>
            </a:r>
          </a:p>
          <a:p>
            <a:pPr>
              <a:spcBef>
                <a:spcPts val="3000"/>
              </a:spcBef>
            </a:pPr>
            <a:r>
              <a:rPr lang="en-US" sz="1800" dirty="0"/>
              <a:t>Email address</a:t>
            </a:r>
          </a:p>
          <a:p>
            <a:pPr>
              <a:spcBef>
                <a:spcPts val="3000"/>
              </a:spcBef>
            </a:pPr>
            <a:r>
              <a:rPr lang="en-US" sz="1800" dirty="0"/>
              <a:t>Website</a:t>
            </a:r>
          </a:p>
          <a:p>
            <a:endParaRPr lang="en-US"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solidFill>
                  <a:srgbClr val="FFFFFF"/>
                </a:solidFill>
              </a:rPr>
              <a:t>Agenda</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pPr marL="0" indent="0">
              <a:buNone/>
            </a:pPr>
            <a:r>
              <a:rPr lang="en-US" dirty="0"/>
              <a:t>Let’s Talk Waves</a:t>
            </a:r>
          </a:p>
          <a:p>
            <a:pPr marL="0" indent="0">
              <a:buNone/>
            </a:pPr>
            <a:endParaRPr lang="en-US" dirty="0"/>
          </a:p>
          <a:p>
            <a:pPr marL="0" indent="0">
              <a:buNone/>
            </a:pPr>
            <a:r>
              <a:rPr lang="en-US" dirty="0"/>
              <a:t>How Do We Rotate Things</a:t>
            </a:r>
          </a:p>
          <a:p>
            <a:pPr marL="0" indent="0">
              <a:buNone/>
            </a:pPr>
            <a:endParaRPr lang="en-US" dirty="0"/>
          </a:p>
          <a:p>
            <a:pPr marL="0" indent="0">
              <a:buNone/>
            </a:pPr>
            <a:r>
              <a:rPr lang="en-US" dirty="0"/>
              <a:t>Why Aren’t They Spinning Right?!</a:t>
            </a:r>
          </a:p>
          <a:p>
            <a:pPr marL="0" indent="0">
              <a:buNone/>
            </a:pPr>
            <a:endParaRPr lang="en-US" dirty="0"/>
          </a:p>
          <a:p>
            <a:pPr marL="0" indent="0">
              <a:buNone/>
            </a:pPr>
            <a:r>
              <a:rPr lang="en-US" dirty="0"/>
              <a:t>Quaternions</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Freeform: Shape 1030">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3" name="Freeform: Shape 1032">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035" name="Rectangle 1034">
            <a:extLst>
              <a:ext uri="{FF2B5EF4-FFF2-40B4-BE49-F238E27FC236}">
                <a16:creationId xmlns:a16="http://schemas.microsoft.com/office/drawing/2014/main" id="{95199994-21AE-49A2-BA0D-12E295989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6769570" y="530578"/>
            <a:ext cx="4771178" cy="1160110"/>
          </a:xfrm>
        </p:spPr>
        <p:txBody>
          <a:bodyPr vert="horz" lIns="91440" tIns="45720" rIns="91440" bIns="45720" rtlCol="0" anchor="ctr">
            <a:normAutofit/>
          </a:bodyPr>
          <a:lstStyle/>
          <a:p>
            <a:r>
              <a:rPr lang="en-US" sz="3400" kern="1200">
                <a:solidFill>
                  <a:schemeClr val="tx1"/>
                </a:solidFill>
                <a:latin typeface="+mj-lt"/>
                <a:ea typeface="+mj-ea"/>
                <a:cs typeface="+mj-cs"/>
              </a:rPr>
              <a:t>How Do We Rotate Stuff</a:t>
            </a:r>
            <a:br>
              <a:rPr lang="en-US" sz="3400" kern="1200">
                <a:solidFill>
                  <a:schemeClr val="tx1"/>
                </a:solidFill>
                <a:latin typeface="+mj-lt"/>
                <a:ea typeface="+mj-ea"/>
                <a:cs typeface="+mj-cs"/>
              </a:rPr>
            </a:br>
            <a:r>
              <a:rPr lang="en-US" sz="3400" kern="1200">
                <a:solidFill>
                  <a:schemeClr val="tx1"/>
                </a:solidFill>
                <a:latin typeface="+mj-lt"/>
                <a:ea typeface="+mj-ea"/>
                <a:cs typeface="+mj-cs"/>
              </a:rPr>
              <a:t>Let’s Talk Waves</a:t>
            </a:r>
          </a:p>
        </p:txBody>
      </p:sp>
      <p:pic>
        <p:nvPicPr>
          <p:cNvPr id="1026" name="Picture 2" descr="Trigonometry: Graphing the Sine, Cosine and Tangent Functions - Owlcation">
            <a:extLst>
              <a:ext uri="{FF2B5EF4-FFF2-40B4-BE49-F238E27FC236}">
                <a16:creationId xmlns:a16="http://schemas.microsoft.com/office/drawing/2014/main" id="{D4485283-4374-A14B-AD9E-F7F09630147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3853" y="730462"/>
            <a:ext cx="5843375" cy="5054518"/>
          </a:xfrm>
          <a:custGeom>
            <a:avLst/>
            <a:gdLst/>
            <a:ahLst/>
            <a:cxnLst/>
            <a:rect l="l" t="t" r="r" b="b"/>
            <a:pathLst>
              <a:path w="4643496" h="5550370">
                <a:moveTo>
                  <a:pt x="81586" y="0"/>
                </a:moveTo>
                <a:lnTo>
                  <a:pt x="4561910" y="0"/>
                </a:lnTo>
                <a:cubicBezTo>
                  <a:pt x="4606969" y="0"/>
                  <a:pt x="4643496" y="36527"/>
                  <a:pt x="4643496" y="81586"/>
                </a:cubicBezTo>
                <a:lnTo>
                  <a:pt x="4643496" y="5468784"/>
                </a:lnTo>
                <a:cubicBezTo>
                  <a:pt x="4643496" y="5513843"/>
                  <a:pt x="4606969" y="5550370"/>
                  <a:pt x="4561910" y="5550370"/>
                </a:cubicBezTo>
                <a:lnTo>
                  <a:pt x="81586" y="5550370"/>
                </a:lnTo>
                <a:cubicBezTo>
                  <a:pt x="36527" y="5550370"/>
                  <a:pt x="0" y="5513843"/>
                  <a:pt x="0" y="5468784"/>
                </a:cubicBezTo>
                <a:lnTo>
                  <a:pt x="0" y="81586"/>
                </a:lnTo>
                <a:cubicBezTo>
                  <a:pt x="0" y="36527"/>
                  <a:pt x="36527" y="0"/>
                  <a:pt x="81586" y="0"/>
                </a:cubicBezTo>
                <a:close/>
              </a:path>
            </a:pathLst>
          </a:custGeom>
          <a:noFill/>
          <a:extLst>
            <a:ext uri="{909E8E84-426E-40DD-AFC4-6F175D3DCCD1}">
              <a14:hiddenFill xmlns:a14="http://schemas.microsoft.com/office/drawing/2010/main">
                <a:solidFill>
                  <a:srgbClr val="FFFFFF"/>
                </a:solidFill>
              </a14:hiddenFill>
            </a:ext>
          </a:extLst>
        </p:spPr>
      </p:pic>
      <p:sp>
        <p:nvSpPr>
          <p:cNvPr id="1037" name="Arc 1036">
            <a:extLst>
              <a:ext uri="{FF2B5EF4-FFF2-40B4-BE49-F238E27FC236}">
                <a16:creationId xmlns:a16="http://schemas.microsoft.com/office/drawing/2014/main" id="{A2C34835-4F79-4934-B151-D68E79764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alpha val="9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6769570" y="1825625"/>
            <a:ext cx="4771178" cy="4388908"/>
          </a:xfrm>
        </p:spPr>
        <p:txBody>
          <a:bodyPr vert="horz" lIns="91440" tIns="45720" rIns="91440" bIns="45720" rtlCol="0">
            <a:normAutofit/>
          </a:bodyPr>
          <a:lstStyle/>
          <a:p>
            <a:pPr>
              <a:lnSpc>
                <a:spcPct val="90000"/>
              </a:lnSpc>
            </a:pPr>
            <a:r>
              <a:rPr lang="en-US" dirty="0"/>
              <a:t>3 Functions:</a:t>
            </a:r>
          </a:p>
          <a:p>
            <a:pPr indent="-228600">
              <a:lnSpc>
                <a:spcPct val="90000"/>
              </a:lnSpc>
              <a:buFont typeface="Arial" panose="020B0604020202020204" pitchFamily="34" charset="0"/>
              <a:buChar char="•"/>
            </a:pPr>
            <a:r>
              <a:rPr lang="en-US" dirty="0">
                <a:solidFill>
                  <a:srgbClr val="0070C0"/>
                </a:solidFill>
              </a:rPr>
              <a:t>Sin(θ)</a:t>
            </a:r>
          </a:p>
          <a:p>
            <a:pPr indent="-228600">
              <a:lnSpc>
                <a:spcPct val="90000"/>
              </a:lnSpc>
              <a:buFont typeface="Arial" panose="020B0604020202020204" pitchFamily="34" charset="0"/>
              <a:buChar char="•"/>
            </a:pPr>
            <a:r>
              <a:rPr lang="en-US" dirty="0">
                <a:solidFill>
                  <a:srgbClr val="C00000"/>
                </a:solidFill>
              </a:rPr>
              <a:t>Cos(θ)</a:t>
            </a:r>
          </a:p>
          <a:p>
            <a:pPr indent="-228600">
              <a:lnSpc>
                <a:spcPct val="90000"/>
              </a:lnSpc>
              <a:buFont typeface="Arial" panose="020B0604020202020204" pitchFamily="34" charset="0"/>
              <a:buChar char="•"/>
            </a:pPr>
            <a:r>
              <a:rPr lang="en-US" dirty="0">
                <a:solidFill>
                  <a:srgbClr val="00B050"/>
                </a:solidFill>
              </a:rPr>
              <a:t>Tan(θ)</a:t>
            </a:r>
          </a:p>
          <a:p>
            <a:pPr indent="-228600">
              <a:lnSpc>
                <a:spcPct val="90000"/>
              </a:lnSpc>
              <a:buFont typeface="Arial" panose="020B0604020202020204" pitchFamily="34" charset="0"/>
              <a:buChar char="•"/>
            </a:pPr>
            <a:endParaRPr lang="en-US" dirty="0"/>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lumMod val="50000"/>
                    <a:lumOff val="50000"/>
                  </a:prstClr>
                </a:solidFill>
                <a:effectLst/>
                <a:uLnTx/>
                <a:uFillTx/>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lumMod val="50000"/>
                    <a:lumOff val="50000"/>
                  </a:prstClr>
                </a:solidFill>
                <a:effectLst/>
                <a:uLnTx/>
                <a:uFillTx/>
                <a:latin typeface="+mn-lt"/>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a:ln>
                  <a:noFill/>
                </a:ln>
                <a:solidFill>
                  <a:prstClr val="black">
                    <a:lumMod val="50000"/>
                    <a:lumOff val="50000"/>
                  </a:prstClr>
                </a:solidFill>
                <a:effectLst/>
                <a:uLnTx/>
                <a:uFillTx/>
              </a:rPr>
              <a:pPr marR="0" lvl="0" indent="0" fontAlgn="auto">
                <a:spcBef>
                  <a:spcPts val="0"/>
                </a:spcBef>
                <a:spcAft>
                  <a:spcPts val="600"/>
                </a:spcAft>
                <a:buClrTx/>
                <a:buSzTx/>
                <a:buFontTx/>
                <a:buNone/>
                <a:tabLst/>
                <a:defRPr/>
              </a:pPr>
              <a:t>3</a:t>
            </a:fld>
            <a:endParaRPr kumimoji="0" lang="en-US" b="0" i="0" u="none" strike="noStrike" normalizeH="0" noProof="0">
              <a:ln>
                <a:noFill/>
              </a:ln>
              <a:solidFill>
                <a:prstClr val="black">
                  <a:lumMod val="50000"/>
                  <a:lumOff val="50000"/>
                </a:prstClr>
              </a:solidFill>
              <a:effectLst/>
              <a:uLnTx/>
              <a:uFillTx/>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139730188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599507529"/>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7</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{9EC40772-4696-4176-9BE6-FF12BAC2928B}tf78504181_win32</Template>
  <TotalTime>10</TotalTime>
  <Words>505</Words>
  <Application>Microsoft Office PowerPoint</Application>
  <PresentationFormat>Widescreen</PresentationFormat>
  <Paragraphs>119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Quaternions and Rotating Stuff</vt:lpstr>
      <vt:lpstr>Agenda</vt:lpstr>
      <vt:lpstr>How Do We Rotate Stuff Let’s Talk Waves</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Quaternions and Rotating Stuff</dc:title>
  <dc:creator>Lukas Goodman</dc:creator>
  <cp:lastModifiedBy>Lukas Goodman</cp:lastModifiedBy>
  <cp:revision>1</cp:revision>
  <dcterms:created xsi:type="dcterms:W3CDTF">2023-03-12T20:59:38Z</dcterms:created>
  <dcterms:modified xsi:type="dcterms:W3CDTF">2023-03-12T21:10:22Z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